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2"/>
  </p:sldMasterIdLst>
  <p:notesMasterIdLst>
    <p:notesMasterId r:id="rId24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5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8" r:id="rId22"/>
    <p:sldId id="277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0385BFA-195E-4E9F-9E8A-86900EEC6D5D}">
      <p14:sectionPr xmlns:p14="http://schemas.microsoft.com/office/powerpoint/2007/7/12/main" xmlns="">
        <p14:section name="Default Section" slideIdLst="256 257 258 259 260 261 262 264 265 267 268 269 270 271 272 273 274 275 276 278 277" id="{377F2CFB-FF29-401A-85B8-B7C5A3DB1740}"/>
      </p14:sectionPr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07/7/12/main" xmlns="" val="0"/>
    </p:ext>
    <p:ext uri="{D31A062A-798A-4329-ABDD-BBA856620510}">
      <p14:defaultImageDpi xmlns:p14="http://schemas.microsoft.com/office/powerpoint/2007/7/12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 autoAdjust="0"/>
    <p:restoredTop sz="94702" autoAdjust="0"/>
  </p:normalViewPr>
  <p:slideViewPr>
    <p:cSldViewPr>
      <p:cViewPr>
        <p:scale>
          <a:sx n="100" d="100"/>
          <a:sy n="100" d="100"/>
        </p:scale>
        <p:origin x="-1944" y="-3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66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662BC9-97F9-44F9-AC72-187B537FEDFD}" type="datetimeFigureOut">
              <a:rPr lang="en-US" smtClean="0"/>
              <a:pPr/>
              <a:t>1/14/2011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0A4CBE-C1E5-4FA5-839A-BC6819C21C5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07/7/12/main" xmlns="" val="29671220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0A4CBE-C1E5-4FA5-839A-BC6819C21C51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07/7/12/main" xmlns="" val="40453422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11345-D77E-41F8-837D-465863558273}" type="datetimeFigureOut">
              <a:rPr lang="en-US" smtClean="0"/>
              <a:pPr/>
              <a:t>1/14/2011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EF47D-9C97-4B00-B2E8-D4CEB5C0D2A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11345-D77E-41F8-837D-465863558273}" type="datetimeFigureOut">
              <a:rPr lang="en-US" smtClean="0"/>
              <a:pPr/>
              <a:t>1/14/2011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EF47D-9C97-4B00-B2E8-D4CEB5C0D2A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11345-D77E-41F8-837D-465863558273}" type="datetimeFigureOut">
              <a:rPr lang="en-US" smtClean="0"/>
              <a:pPr/>
              <a:t>1/14/2011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EF47D-9C97-4B00-B2E8-D4CEB5C0D2A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11345-D77E-41F8-837D-465863558273}" type="datetimeFigureOut">
              <a:rPr lang="en-US" smtClean="0"/>
              <a:pPr/>
              <a:t>1/14/2011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EF47D-9C97-4B00-B2E8-D4CEB5C0D2A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11345-D77E-41F8-837D-465863558273}" type="datetimeFigureOut">
              <a:rPr lang="en-US" smtClean="0"/>
              <a:pPr/>
              <a:t>1/14/2011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EF47D-9C97-4B00-B2E8-D4CEB5C0D2A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11345-D77E-41F8-837D-465863558273}" type="datetimeFigureOut">
              <a:rPr lang="en-US" smtClean="0"/>
              <a:pPr/>
              <a:t>1/14/2011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EF47D-9C97-4B00-B2E8-D4CEB5C0D2A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11345-D77E-41F8-837D-465863558273}" type="datetimeFigureOut">
              <a:rPr lang="en-US" smtClean="0"/>
              <a:pPr/>
              <a:t>1/14/2011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EF47D-9C97-4B00-B2E8-D4CEB5C0D2A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11345-D77E-41F8-837D-465863558273}" type="datetimeFigureOut">
              <a:rPr lang="en-US" smtClean="0"/>
              <a:pPr/>
              <a:t>1/14/2011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EF47D-9C97-4B00-B2E8-D4CEB5C0D2A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11345-D77E-41F8-837D-465863558273}" type="datetimeFigureOut">
              <a:rPr lang="en-US" smtClean="0"/>
              <a:pPr/>
              <a:t>1/14/2011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EF47D-9C97-4B00-B2E8-D4CEB5C0D2A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11345-D77E-41F8-837D-465863558273}" type="datetimeFigureOut">
              <a:rPr lang="en-US" smtClean="0"/>
              <a:pPr/>
              <a:t>1/14/2011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EF47D-9C97-4B00-B2E8-D4CEB5C0D2A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11345-D77E-41F8-837D-465863558273}" type="datetimeFigureOut">
              <a:rPr lang="en-US" smtClean="0"/>
              <a:pPr/>
              <a:t>1/14/2011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16EF47D-9C97-4B00-B2E8-D4CEB5C0D2A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0611345-D77E-41F8-837D-465863558273}" type="datetimeFigureOut">
              <a:rPr lang="en-US" smtClean="0"/>
              <a:pPr/>
              <a:t>1/14/2011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16EF47D-9C97-4B00-B2E8-D4CEB5C0D2A5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07/relationships/hdphoto" Target="../media/hdphoto4.wdp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5" Type="http://schemas.microsoft.com/office/2007/relationships/hdphoto" Target="../media/hdphoto5.wdp"/><Relationship Id="rId4" Type="http://schemas.openxmlformats.org/officeDocument/2006/relationships/image" Target="../media/image12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1714488"/>
            <a:ext cx="7851648" cy="18288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SUSPENSION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SYSTEM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472" y="4357694"/>
            <a:ext cx="7854696" cy="1752600"/>
          </a:xfrm>
        </p:spPr>
        <p:txBody>
          <a:bodyPr/>
          <a:lstStyle/>
          <a:p>
            <a:pPr algn="ctr"/>
            <a:r>
              <a:rPr lang="en-US" dirty="0" smtClean="0"/>
              <a:t>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(CUSHION FOR PASSENGERS)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07/7/12/main" xmlns="" val="2835573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7160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en-US" dirty="0">
                <a:latin typeface="Times New Roman"/>
                <a:cs typeface="Times New Roman"/>
              </a:rPr>
              <a:t>COMPONENTS OF ANY SUSPENSION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895600"/>
            <a:ext cx="7239000" cy="33528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There are three fundamental components of any suspension system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2"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Springs</a:t>
            </a:r>
          </a:p>
          <a:p>
            <a:pPr lvl="2"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Dampers</a:t>
            </a:r>
          </a:p>
          <a:p>
            <a:pPr lvl="2"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Anti sway bars</a:t>
            </a:r>
          </a:p>
          <a:p>
            <a:pPr marL="667512" lvl="2" indent="0" algn="just"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07/7/12/main" xmlns="" val="2557378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SPRINGS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41520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Coil spring</a:t>
            </a:r>
            <a:endParaRPr lang="en-US" sz="28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28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Leaf springs</a:t>
            </a:r>
          </a:p>
          <a:p>
            <a:endParaRPr lang="en-US" sz="28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Air springs</a:t>
            </a:r>
            <a:endParaRPr lang="en-US" sz="28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28A0092B-C50C-407e-A947-70E740481C1C">
                <a14:useLocalDpi xmlns:a14="http://schemas.microsoft.com/office/drawing/2007/7/7/main" xmlns="" val="0"/>
              </a:ext>
            </a:extLst>
          </a:blip>
          <a:stretch>
            <a:fillRect/>
          </a:stretch>
        </p:blipFill>
        <p:spPr>
          <a:xfrm>
            <a:off x="3048000" y="1752600"/>
            <a:ext cx="1981200" cy="1905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28A0092B-C50C-407e-A947-70E740481C1C">
                <a14:useLocalDpi xmlns:a14="http://schemas.microsoft.com/office/drawing/2007/7/7/main" xmlns="" val="0"/>
              </a:ext>
            </a:extLst>
          </a:blip>
          <a:stretch>
            <a:fillRect/>
          </a:stretch>
        </p:blipFill>
        <p:spPr>
          <a:xfrm>
            <a:off x="5681662" y="2971800"/>
            <a:ext cx="2700338" cy="16002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28A0092B-C50C-407e-A947-70E740481C1C">
                <a14:useLocalDpi xmlns:a14="http://schemas.microsoft.com/office/drawing/2007/7/7/main" xmlns="" val="0"/>
              </a:ext>
            </a:extLst>
          </a:blip>
          <a:stretch>
            <a:fillRect/>
          </a:stretch>
        </p:blipFill>
        <p:spPr>
          <a:xfrm>
            <a:off x="2590800" y="4724400"/>
            <a:ext cx="3446887" cy="1952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07/7/12/main" xmlns="" val="1477943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DAMPERS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8912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Three types:- </a:t>
            </a:r>
          </a:p>
          <a:p>
            <a:r>
              <a:rPr lang="en-US" u="sng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Shock Absorbers:-</a:t>
            </a:r>
            <a:endParaRPr lang="en-US" u="sng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28A0092B-C50C-407e-A947-70E740481C1C">
                <a14:useLocalDpi xmlns:a14="http://schemas.microsoft.com/office/drawing/2007/7/7/main" xmlns="" val="0"/>
              </a:ext>
            </a:extLst>
          </a:blip>
          <a:stretch>
            <a:fillRect/>
          </a:stretch>
        </p:blipFill>
        <p:spPr>
          <a:xfrm>
            <a:off x="3657600" y="2362200"/>
            <a:ext cx="4267200" cy="403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07/7/12/main" xmlns="" val="1832859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14400" y="1219200"/>
            <a:ext cx="7162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itchFamily="34" charset="0"/>
              <a:buChar char="•"/>
            </a:pPr>
            <a:r>
              <a:rPr lang="en-US" sz="2600" u="sng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Struts:-</a:t>
            </a:r>
            <a:endParaRPr lang="en-US" sz="2600" u="sng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28A0092B-C50C-407e-A947-70E740481C1C">
                <a14:useLocalDpi xmlns:a14="http://schemas.microsoft.com/office/drawing/2007/7/7/main" xmlns="" val="0"/>
              </a:ext>
            </a:extLst>
          </a:blip>
          <a:stretch>
            <a:fillRect/>
          </a:stretch>
        </p:blipFill>
        <p:spPr>
          <a:xfrm>
            <a:off x="2667000" y="1466850"/>
            <a:ext cx="4572000" cy="4629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07/7/12/main" xmlns="" val="2107458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990600"/>
            <a:ext cx="4724400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itchFamily="34" charset="0"/>
              <a:buChar char="•"/>
            </a:pPr>
            <a:r>
              <a:rPr lang="en-US" sz="2600" u="sng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Anti-sway Bars:- </a:t>
            </a:r>
            <a:r>
              <a:rPr lang="en-US" sz="2800" dirty="0"/>
              <a:t>Anti-sway bars (also known as anti-roll bars) are used along with shock absorbers or struts to give a moving automobile additional stability. An anti-sway bar is a metal rod that spans the entire axle and effectively joins each side of the suspension together.</a:t>
            </a:r>
          </a:p>
          <a:p>
            <a:pPr marL="457200" indent="-457200" algn="just">
              <a:buFont typeface="Arial" pitchFamily="34" charset="0"/>
              <a:buChar char="•"/>
            </a:pPr>
            <a:endParaRPr lang="en-US" sz="2600" u="sng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BEBA8EAE-BF5A-486c-A8C5-ECC9F3942E4B">
                <a14:imgProps xmlns:a14="http://schemas.microsoft.com/office/drawing/2007/7/7/main" xmlns="">
                  <a14:imgLayer r:embed="rId3">
                    <a14:imgEffect>
                      <a14:brightnessContrast bright="-20000" contrast="40000"/>
                    </a14:imgEffect>
                  </a14:imgLayer>
                </a14:imgProps>
              </a:ext>
              <a:ext uri="28A0092B-C50C-407e-A947-70E740481C1C">
                <a14:useLocalDpi xmlns:a14="http://schemas.microsoft.com/office/drawing/2007/7/7/main" xmlns="" val="0"/>
              </a:ext>
            </a:extLst>
          </a:blip>
          <a:stretch>
            <a:fillRect/>
          </a:stretch>
        </p:blipFill>
        <p:spPr>
          <a:xfrm>
            <a:off x="5791200" y="1981200"/>
            <a:ext cx="3124200" cy="2333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07/7/12/main" xmlns="" val="2984006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TYPES OF SUSPENSION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 rot="5400000">
            <a:off x="4000500" y="2247900"/>
            <a:ext cx="990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495800" y="2743200"/>
            <a:ext cx="2514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10800000">
            <a:off x="2133600" y="2743200"/>
            <a:ext cx="2362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>
            <a:off x="1981200" y="2895600"/>
            <a:ext cx="304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>
            <a:off x="6858000" y="2895600"/>
            <a:ext cx="304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1295400" y="3048000"/>
            <a:ext cx="1752600" cy="990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FRONT</a:t>
            </a:r>
            <a:endParaRPr lang="en-US" sz="2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6096000" y="3048000"/>
            <a:ext cx="1752600" cy="990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REAR</a:t>
            </a:r>
            <a:endParaRPr lang="en-US" sz="2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1" name="Elbow Connector 30"/>
          <p:cNvCxnSpPr>
            <a:stCxn id="24" idx="2"/>
          </p:cNvCxnSpPr>
          <p:nvPr/>
        </p:nvCxnSpPr>
        <p:spPr>
          <a:xfrm rot="16200000" flipH="1">
            <a:off x="6953250" y="4057650"/>
            <a:ext cx="990600" cy="952500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5" name="Elbow Connector 1024"/>
          <p:cNvCxnSpPr>
            <a:stCxn id="24" idx="2"/>
          </p:cNvCxnSpPr>
          <p:nvPr/>
        </p:nvCxnSpPr>
        <p:spPr>
          <a:xfrm rot="5400000">
            <a:off x="6076950" y="4133850"/>
            <a:ext cx="990600" cy="800100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2" name="Elbow Connector 1031"/>
          <p:cNvCxnSpPr/>
          <p:nvPr/>
        </p:nvCxnSpPr>
        <p:spPr>
          <a:xfrm rot="16200000" flipH="1">
            <a:off x="2114550" y="4095750"/>
            <a:ext cx="1371600" cy="1257300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5" name="Elbow Connector 1034"/>
          <p:cNvCxnSpPr/>
          <p:nvPr/>
        </p:nvCxnSpPr>
        <p:spPr>
          <a:xfrm rot="5400000">
            <a:off x="895350" y="4133850"/>
            <a:ext cx="1295400" cy="1257300"/>
          </a:xfrm>
          <a:prstGeom prst="bentConnector3">
            <a:avLst>
              <a:gd name="adj1" fmla="val 4705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304800" y="5029200"/>
            <a:ext cx="1981200" cy="914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INDEPENDENT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2514600" y="5029200"/>
            <a:ext cx="2057400" cy="914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NON INDEPENDENT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4800600" y="5029200"/>
            <a:ext cx="1981200" cy="914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INDEPENDENT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934200" y="5029200"/>
            <a:ext cx="1981200" cy="914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NON INDEPENDENT</a:t>
            </a:r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07/7/12/main" xmlns="" val="3127502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38200" y="1066800"/>
            <a:ext cx="70104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FIGURES SHOW DIFFERENCE BETWEEN INDEPENDENT AND NON INDEPENDENT SUSPENSIONS</a:t>
            </a:r>
            <a:endParaRPr lang="en-US" sz="26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BEBA8EAE-BF5A-486c-A8C5-ECC9F3942E4B">
                <a14:imgProps xmlns:a14="http://schemas.microsoft.com/office/drawing/2007/7/7/main" xmlns="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  <a:ext uri="28A0092B-C50C-407e-A947-70E740481C1C">
                <a14:useLocalDpi xmlns:a14="http://schemas.microsoft.com/office/drawing/2007/7/7/main" xmlns="" val="0"/>
              </a:ext>
            </a:extLst>
          </a:blip>
          <a:stretch>
            <a:fillRect/>
          </a:stretch>
        </p:blipFill>
        <p:spPr>
          <a:xfrm>
            <a:off x="5105400" y="2590800"/>
            <a:ext cx="3352800" cy="25146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BEBA8EAE-BF5A-486c-A8C5-ECC9F3942E4B">
                <a14:imgProps xmlns:a14="http://schemas.microsoft.com/office/drawing/2007/7/7/main" xmlns="">
                  <a14:imgLayer r:embed="rId5">
                    <a14:imgEffect>
                      <a14:brightnessContrast contrast="40000"/>
                    </a14:imgEffect>
                  </a14:imgLayer>
                </a14:imgProps>
              </a:ext>
              <a:ext uri="28A0092B-C50C-407e-A947-70E740481C1C">
                <a14:useLocalDpi xmlns:a14="http://schemas.microsoft.com/office/drawing/2007/7/7/main" xmlns="" val="0"/>
              </a:ext>
            </a:extLst>
          </a:blip>
          <a:stretch>
            <a:fillRect/>
          </a:stretch>
        </p:blipFill>
        <p:spPr>
          <a:xfrm>
            <a:off x="762000" y="2590800"/>
            <a:ext cx="3352799" cy="251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07/7/12/main" xmlns="" val="2997217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ADVANTAGES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Comfort to passengers</a:t>
            </a:r>
          </a:p>
          <a:p>
            <a:endParaRPr lang="en-US" dirty="0" smtClean="0"/>
          </a:p>
          <a:p>
            <a:r>
              <a:rPr lang="en-US" dirty="0" smtClean="0"/>
              <a:t>Good handling</a:t>
            </a:r>
          </a:p>
          <a:p>
            <a:endParaRPr lang="en-US" dirty="0" smtClean="0"/>
          </a:p>
          <a:p>
            <a:r>
              <a:rPr lang="en-US" dirty="0" smtClean="0"/>
              <a:t>Shields the vehicle from damage</a:t>
            </a:r>
          </a:p>
          <a:p>
            <a:endParaRPr lang="en-US" dirty="0" smtClean="0"/>
          </a:p>
          <a:p>
            <a:r>
              <a:rPr lang="en-US" dirty="0" smtClean="0"/>
              <a:t>Increases life of vehicle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Keeps the tires pressed firmly to ground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07/7/12/main" xmlns="" val="1788116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SPECIALISED SUSPENSIONS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FORMULA ONE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28A0092B-C50C-407e-A947-70E740481C1C">
                <a14:useLocalDpi xmlns:a14="http://schemas.microsoft.com/office/drawing/2007/7/7/main" xmlns="" val="0"/>
              </a:ext>
            </a:extLst>
          </a:blip>
          <a:stretch>
            <a:fillRect/>
          </a:stretch>
        </p:blipFill>
        <p:spPr>
          <a:xfrm>
            <a:off x="3429000" y="2209800"/>
            <a:ext cx="5171140" cy="3505200"/>
          </a:xfrm>
        </p:spPr>
      </p:pic>
      <p:sp>
        <p:nvSpPr>
          <p:cNvPr id="5" name="TextBox 4"/>
          <p:cNvSpPr txBox="1"/>
          <p:nvPr/>
        </p:nvSpPr>
        <p:spPr>
          <a:xfrm>
            <a:off x="457200" y="2209800"/>
            <a:ext cx="28194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MULTI –LINK</a:t>
            </a:r>
          </a:p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    SUSPENSION</a:t>
            </a:r>
          </a:p>
          <a:p>
            <a:endParaRPr lang="en-US" sz="2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07/7/12/main" xmlns="" val="2106800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MORDERN TECHNOLOGY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5992"/>
            <a:ext cx="8229600" cy="4038608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Hydraulic fluid and air suspension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Electronic and active suspensions</a:t>
            </a:r>
          </a:p>
          <a:p>
            <a:pPr marL="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07/7/12/main" xmlns="" val="3062875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INTRODUCTION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Suspension system is the term given to the system of springs, shock  absorbers and linkages that connects a vehicle to its wheels . It is basically cushion for passengers protects the luggage or any cargo and also itself from damage and wear.</a:t>
            </a:r>
          </a:p>
          <a:p>
            <a:pPr marL="0" indent="0" algn="just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Sir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William Brush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the father of suspension system in automobiles.</a:t>
            </a:r>
          </a:p>
          <a:p>
            <a:pPr algn="just"/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07/7/12/main" xmlns="" val="3885600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4371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CONCLUSION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648200"/>
          </a:xfrm>
        </p:spPr>
        <p:txBody>
          <a:bodyPr>
            <a:normAutofit fontScale="85000" lnSpcReduction="20000"/>
          </a:bodyPr>
          <a:lstStyle/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800" dirty="0">
                <a:latin typeface="Times New Roman"/>
                <a:ea typeface="Calibri"/>
                <a:cs typeface="Times New Roman"/>
              </a:rPr>
              <a:t>From the whole discussion in suspension system, I observe that suspension system is like </a:t>
            </a:r>
            <a:r>
              <a:rPr lang="en-US" sz="2800" b="1" dirty="0">
                <a:latin typeface="Times New Roman"/>
                <a:ea typeface="Calibri"/>
                <a:cs typeface="Times New Roman"/>
              </a:rPr>
              <a:t>a white blood cell .</a:t>
            </a:r>
            <a:r>
              <a:rPr lang="en-US" sz="2800" dirty="0">
                <a:latin typeface="Times New Roman"/>
                <a:ea typeface="Calibri"/>
                <a:cs typeface="Times New Roman"/>
              </a:rPr>
              <a:t>As white blood cell provides energy to our body to fight against diseases or viruses which try to destroy or try to decrease our life ,in the similar </a:t>
            </a:r>
            <a:r>
              <a:rPr lang="en-US" sz="2800" dirty="0" smtClean="0">
                <a:latin typeface="Times New Roman"/>
                <a:ea typeface="Calibri"/>
                <a:cs typeface="Times New Roman"/>
              </a:rPr>
              <a:t>way</a:t>
            </a:r>
            <a:r>
              <a:rPr lang="en-US" sz="2400" dirty="0">
                <a:latin typeface="Calibri"/>
                <a:ea typeface="Calibri"/>
                <a:cs typeface="Times New Roman"/>
              </a:rPr>
              <a:t> </a:t>
            </a:r>
            <a:r>
              <a:rPr lang="en-US" sz="2800" b="1" dirty="0" smtClean="0">
                <a:latin typeface="Times New Roman"/>
                <a:ea typeface="Calibri"/>
                <a:cs typeface="Times New Roman"/>
              </a:rPr>
              <a:t>suspension </a:t>
            </a:r>
            <a:r>
              <a:rPr lang="en-US" sz="2800" b="1" dirty="0">
                <a:latin typeface="Times New Roman"/>
                <a:ea typeface="Calibri"/>
                <a:cs typeface="Times New Roman"/>
              </a:rPr>
              <a:t>system</a:t>
            </a:r>
            <a:r>
              <a:rPr lang="en-US" sz="2800" dirty="0">
                <a:latin typeface="Times New Roman"/>
                <a:ea typeface="Calibri"/>
                <a:cs typeface="Times New Roman"/>
              </a:rPr>
              <a:t> provides the energy to a vehicle to protect itself from damaging, increasing life of the vehicle ,increases the </a:t>
            </a:r>
            <a:r>
              <a:rPr lang="en-US" sz="2800" dirty="0" err="1">
                <a:latin typeface="Times New Roman"/>
                <a:ea typeface="Calibri"/>
                <a:cs typeface="Times New Roman"/>
              </a:rPr>
              <a:t>handing,increases</a:t>
            </a:r>
            <a:r>
              <a:rPr lang="en-US" sz="2800" dirty="0">
                <a:latin typeface="Times New Roman"/>
                <a:ea typeface="Calibri"/>
                <a:cs typeface="Times New Roman"/>
              </a:rPr>
              <a:t> comfort of passengers and many more.</a:t>
            </a:r>
            <a:endParaRPr lang="en-US" sz="2400" dirty="0">
              <a:latin typeface="Calibri"/>
              <a:ea typeface="Calibri"/>
              <a:cs typeface="Times New Roman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800" dirty="0">
                <a:latin typeface="Times New Roman"/>
                <a:ea typeface="Calibri"/>
                <a:cs typeface="Times New Roman"/>
              </a:rPr>
              <a:t>So, according to me if you remove the suspension system, then you feel like in bull- cart </a:t>
            </a:r>
            <a:r>
              <a:rPr lang="en-US" sz="2800" dirty="0" smtClean="0">
                <a:latin typeface="Times New Roman"/>
                <a:ea typeface="Calibri"/>
                <a:cs typeface="Times New Roman"/>
              </a:rPr>
              <a:t>in </a:t>
            </a:r>
            <a:r>
              <a:rPr lang="en-US" sz="2800" dirty="0">
                <a:latin typeface="Times New Roman"/>
                <a:ea typeface="Calibri"/>
                <a:cs typeface="Times New Roman"/>
              </a:rPr>
              <a:t>Audi , Mercedes types luxurious cars. The only difference is </a:t>
            </a:r>
            <a:r>
              <a:rPr lang="en-US" sz="2800" b="1" dirty="0">
                <a:latin typeface="Times New Roman"/>
                <a:ea typeface="Calibri"/>
                <a:cs typeface="Times New Roman"/>
              </a:rPr>
              <a:t>speed.</a:t>
            </a:r>
            <a:endParaRPr lang="en-US" sz="2400" dirty="0">
              <a:latin typeface="Calibri"/>
              <a:ea typeface="Calibri"/>
              <a:cs typeface="Times New Roman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800" b="1" dirty="0">
                <a:latin typeface="Times New Roman"/>
                <a:ea typeface="Calibri"/>
                <a:cs typeface="Times New Roman"/>
              </a:rPr>
              <a:t>So, the scope of Suspension System is Too Bright.</a:t>
            </a:r>
            <a:endParaRPr lang="en-US" sz="2400" dirty="0">
              <a:latin typeface="Calibri"/>
              <a:ea typeface="Calibri"/>
              <a:cs typeface="Times New Roman"/>
            </a:endParaRPr>
          </a:p>
          <a:p>
            <a:pPr marL="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07/7/12/main" xmlns="" val="4086554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81000" y="2819400"/>
            <a:ext cx="83058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THANKS</a:t>
            </a:r>
            <a:endParaRPr lang="en-US" dirty="0">
              <a:solidFill>
                <a:schemeClr val="bg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07/7/12/main" xmlns="" val="2243079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ROLE OF SUSPENSION SYSTEM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4038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main role of suspension system are as follows:</a:t>
            </a:r>
          </a:p>
          <a:p>
            <a:pPr lvl="2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supports the weight of vehicle .</a:t>
            </a:r>
          </a:p>
          <a:p>
            <a:pPr lvl="2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Provides smoother  ride for the driver and passengers i.e. acts as cushion.</a:t>
            </a:r>
          </a:p>
          <a:p>
            <a:pPr lvl="2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Protects your vehicle from damage and wear .</a:t>
            </a:r>
          </a:p>
          <a:p>
            <a:pPr lvl="2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also plays a critical role in maintaining self driving conditions.</a:t>
            </a:r>
          </a:p>
          <a:p>
            <a:pPr lvl="2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also keeps the wheels pressed firmly to the ground for traction .  </a:t>
            </a:r>
          </a:p>
          <a:p>
            <a:pPr lvl="2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isolates the body from road shocks and vibrations which would otherwise be transferred to the passengers and load.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07/7/12/main" xmlns="" val="1579872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PRINCIPLE OF SUSPENSION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b="1" u="sng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Principle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:-When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 tire hits an obstruction, there is a reaction force. The size of this reaction force depends on the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unsprung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mass at each wheel assembly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In general, the larger the ratio of sprung weight to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unsprung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weight, the less the body and vehicle occupants are affected by bumps, dips, and other surface imperfections such as small bridges. A large sprung weight to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unsprung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weight ratio can also impact vehicle control. </a:t>
            </a:r>
          </a:p>
          <a:p>
            <a:pPr marL="0" indent="0" algn="just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07/7/12/main" xmlns="" val="3634215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latin typeface="Times New Roman" pitchFamily="18" charset="0"/>
                <a:cs typeface="Times New Roman" pitchFamily="18" charset="0"/>
              </a:rPr>
              <a:t>DEFINITIONS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OF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SPRUNG &amp;UNSPRUNG MASS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4114800"/>
          </a:xfrm>
        </p:spPr>
        <p:txBody>
          <a:bodyPr/>
          <a:lstStyle/>
          <a:p>
            <a:pPr algn="just"/>
            <a:r>
              <a:rPr lang="en-US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Sprung mass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:-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Sprung mass (weight)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refers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to vehicle parts supported on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suspension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system, such as the body, frame,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engine,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internal </a:t>
            </a:r>
          </a:p>
          <a:p>
            <a:pPr marL="0" indent="0" algn="just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components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passengers,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and cargo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Unsprung</a:t>
            </a:r>
            <a:r>
              <a:rPr lang="en-US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mass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:-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nsprung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mass</a:t>
            </a:r>
          </a:p>
          <a:p>
            <a:pPr marL="0" indent="0" algn="just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refers to the components that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follow</a:t>
            </a:r>
          </a:p>
          <a:p>
            <a:pPr marL="0" indent="0"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the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road contours, such as wheels,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tires,brake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assemblies, and any part of the steering and suspension not supported by the springs.</a:t>
            </a:r>
          </a:p>
          <a:p>
            <a:pPr algn="just"/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BEBA8EAE-BF5A-486c-A8C5-ECC9F3942E4B">
                <a14:imgProps xmlns:a14="http://schemas.microsoft.com/office/drawing/2007/7/7/main" xmlns="">
                  <a14:imgLayer r:embed="rId3">
                    <a14:imgEffect>
                      <a14:brightnessContrast contrast="-40000"/>
                    </a14:imgEffect>
                  </a14:imgLayer>
                </a14:imgProps>
              </a:ext>
              <a:ext uri="28A0092B-C50C-407e-A947-70E740481C1C">
                <a14:useLocalDpi xmlns:a14="http://schemas.microsoft.com/office/drawing/2007/7/7/main" xmlns="" val="0"/>
              </a:ext>
            </a:extLst>
          </a:blip>
          <a:stretch>
            <a:fillRect/>
          </a:stretch>
        </p:blipFill>
        <p:spPr>
          <a:xfrm>
            <a:off x="5715000" y="3048000"/>
            <a:ext cx="2895600" cy="2000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07/7/12/main" xmlns="" val="2140531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WORKING OF SUSPENSION SYSTEM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426720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 road is perfectly flat i.e. without irregularities. Even a freshly paved highways have subtle imperfections that can be interact with vehicle’s wheels. These are the imperfections that apply forces on wheels.</a:t>
            </a:r>
          </a:p>
          <a:p>
            <a:pPr marL="0" indent="0" algn="just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According to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Newton ‘s law of motion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all forces have both magnitude and direction.</a:t>
            </a:r>
          </a:p>
          <a:p>
            <a:pPr marL="0" indent="0" algn="just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>
                <a:latin typeface="Times New Roman" pitchFamily="18" charset="0"/>
                <a:ea typeface="Calibri"/>
                <a:cs typeface="Times New Roman" pitchFamily="18" charset="0"/>
              </a:rPr>
              <a:t>A bump in the road causes the wheel to move up and down perpendicular to the road surface</a:t>
            </a:r>
            <a:r>
              <a:rPr lang="en-US" sz="2800" dirty="0" smtClean="0">
                <a:latin typeface="Times New Roman" pitchFamily="18" charset="0"/>
                <a:ea typeface="Calibri"/>
                <a:cs typeface="Times New Roman" pitchFamily="18" charset="0"/>
              </a:rPr>
              <a:t>. The magnitude of course ,depends on whether the wheel is striking a giant bump or a tiny speck. Thus, either the wheel experiences  a vertical acceleration as it passes over an imperfection.   </a:t>
            </a:r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07/7/12/main" xmlns="" val="3869731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838200" y="1143000"/>
            <a:ext cx="731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below figure shows Horizontal/Vertical Acceleration:</a:t>
            </a:r>
          </a:p>
          <a:p>
            <a:pPr algn="ctr"/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BEBA8EAE-BF5A-486c-A8C5-ECC9F3942E4B">
                <a14:imgProps xmlns:a14="http://schemas.microsoft.com/office/drawing/2007/7/7/main" xmlns="">
                  <a14:imgLayer r:embed="rId3">
                    <a14:imgEffect>
                      <a14:brightnessContrast bright="-40000" contrast="40000"/>
                    </a14:imgEffect>
                  </a14:imgLayer>
                </a14:imgProps>
              </a:ext>
              <a:ext uri="28A0092B-C50C-407e-A947-70E740481C1C">
                <a14:useLocalDpi xmlns:a14="http://schemas.microsoft.com/office/drawing/2007/7/7/main" xmlns="" val="0"/>
              </a:ext>
            </a:extLst>
          </a:blip>
          <a:stretch>
            <a:fillRect/>
          </a:stretch>
        </p:blipFill>
        <p:spPr>
          <a:xfrm>
            <a:off x="1371600" y="1905000"/>
            <a:ext cx="6400800" cy="38100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762000" y="5334000"/>
            <a:ext cx="7543800" cy="490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400" dirty="0" smtClean="0">
                <a:latin typeface="Times New Roman"/>
                <a:ea typeface="Calibri"/>
                <a:cs typeface="Times New Roman"/>
              </a:rPr>
              <a:t>	</a:t>
            </a:r>
            <a:endParaRPr lang="en-US" sz="20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07/7/12/main" xmlns="" val="3554661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9144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PARTS OF TYPICAL SUSPENSION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191000"/>
          </a:xfrm>
        </p:spPr>
        <p:txBody>
          <a:bodyPr>
            <a:normAutofit fontScale="92500" lnSpcReduction="10000"/>
          </a:bodyPr>
          <a:lstStyle/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2800" dirty="0" smtClean="0">
                <a:latin typeface="Times New Roman"/>
                <a:ea typeface="Calibri"/>
                <a:cs typeface="Times New Roman"/>
              </a:rPr>
              <a:t>	The </a:t>
            </a:r>
            <a:r>
              <a:rPr lang="en-US" sz="2800" dirty="0">
                <a:latin typeface="Times New Roman"/>
                <a:ea typeface="Calibri"/>
                <a:cs typeface="Times New Roman"/>
              </a:rPr>
              <a:t>suspension of a car is actually part of the chassis, which comprises all of the important systems located beneath the car's </a:t>
            </a:r>
            <a:r>
              <a:rPr lang="en-US" sz="2800" dirty="0" smtClean="0">
                <a:latin typeface="Times New Roman"/>
                <a:ea typeface="Calibri"/>
                <a:cs typeface="Times New Roman"/>
              </a:rPr>
              <a:t>body. These system include :</a:t>
            </a:r>
          </a:p>
          <a:p>
            <a:pPr lvl="2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800" dirty="0" smtClean="0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Frame	</a:t>
            </a:r>
            <a:endParaRPr lang="en-US" sz="3000" dirty="0" smtClean="0">
              <a:solidFill>
                <a:schemeClr val="tx2"/>
              </a:solidFill>
              <a:latin typeface="Times New Roman"/>
              <a:ea typeface="Calibri"/>
              <a:cs typeface="Times New Roman"/>
            </a:endParaRPr>
          </a:p>
          <a:p>
            <a:pPr lvl="2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800" dirty="0" smtClean="0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Suspension system</a:t>
            </a:r>
          </a:p>
          <a:p>
            <a:pPr lvl="2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800" dirty="0" smtClean="0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Steering system</a:t>
            </a:r>
          </a:p>
          <a:p>
            <a:pPr lvl="2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800" dirty="0" smtClean="0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Tires or Wheels</a:t>
            </a:r>
            <a:r>
              <a:rPr lang="en-US" dirty="0">
                <a:latin typeface="Times New Roman"/>
                <a:ea typeface="Calibri"/>
                <a:cs typeface="Times New Roman"/>
              </a:rPr>
              <a:t>	</a:t>
            </a:r>
            <a:endParaRPr lang="en-US" sz="1900" dirty="0">
              <a:latin typeface="Calibri"/>
              <a:ea typeface="Calibri"/>
              <a:cs typeface="Times New Roman"/>
            </a:endParaRPr>
          </a:p>
          <a:p>
            <a:pPr marL="0" indent="0"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07/7/12/main" xmlns="" val="1864014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38200" y="990600"/>
            <a:ext cx="7620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basic components of car suspension system shown by figure :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28A0092B-C50C-407e-A947-70E740481C1C">
                <a14:useLocalDpi xmlns:a14="http://schemas.microsoft.com/office/drawing/2007/7/7/main" xmlns="" val="0"/>
              </a:ext>
            </a:extLst>
          </a:blip>
          <a:stretch>
            <a:fillRect/>
          </a:stretch>
        </p:blipFill>
        <p:spPr>
          <a:xfrm>
            <a:off x="1600200" y="2209800"/>
            <a:ext cx="6019800" cy="396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07/7/12/main" xmlns="" val="3692329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outs:outSpaceData xmlns:outs="http://schemas.microsoft.com/office/2009/outspace/metadata">
  <outs:relatedDates>
    <outs:relatedDate>
      <outs:type>3</outs:type>
      <outs:displayName>Last Modified</outs:displayName>
      <outs:dateTime>2010-02-16T08:09:29Z</outs:dateTime>
      <outs:isPinned>true</outs:isPinned>
    </outs:relatedDate>
    <outs:relatedDate>
      <outs:type>2</outs:type>
      <outs:displayName>Created</outs:displayName>
      <outs:dateTime>2010-02-14T07:12:45Z</outs:dateTime>
      <outs:isPinned>true</outs:isPinned>
    </outs:relatedDate>
    <outs:relatedDate>
      <outs:type>4</outs:type>
      <outs:displayName>Last Printed</outs:displayName>
      <outs:dateTime/>
      <outs:isPinned>true</outs:isPinned>
    </outs:relatedDate>
  </outs:relatedDates>
  <outs:relatedDocuments>
    <outs:relatedDocument>
      <outs:type>2</outs:type>
      <outs:displayName>Other documents in current folder</outs:displayName>
      <outs:uri/>
      <outs:isPinned>true</outs:isPinned>
    </outs:relatedDocument>
  </outs:relatedDocuments>
  <outs:relatedPeople>
    <outs:relatedPeopleItem>
      <outs:category>Author</outs:category>
      <outs:people>
        <outs:relatedPerson>
          <outs:displayName>scorpian</outs:displayName>
          <outs:accountName/>
        </outs:relatedPerson>
      </outs:people>
      <outs:source>0</outs:source>
      <outs:isPinned>true</outs:isPinned>
    </outs:relatedPeopleItem>
    <outs:relatedPeopleItem>
      <outs:category>Last modified by</outs:category>
      <outs:people>
        <outs:relatedPerson>
          <outs:displayName>scorpian</outs:displayName>
          <outs:accountName/>
        </outs:relatedPerson>
      </outs:people>
      <outs:source>0</outs:source>
      <outs:isPinned>true</outs:isPinned>
    </outs:relatedPeopleItem>
    <outs:relatedPeopleItem>
      <outs:category>Manager</outs:category>
      <outs:people/>
      <outs:source>0</outs:source>
      <outs:isPinned>false</outs:isPinned>
    </outs:relatedPeopleItem>
  </outs:relatedPeople>
  <propertyMetadataList xmlns="http://schemas.microsoft.com/office/2009/outspace/metadata">
    <propertyMetadata>
      <type>0</type>
      <propertyId>2228224</propertyId>
      <propertyName/>
      <isPinned>true</isPinned>
    </propertyMetadata>
    <propertyMetadata>
      <type>0</type>
      <propertyId>1114115</propertyId>
      <propertyName/>
      <isPinned>true</isPinned>
    </propertyMetadata>
    <propertyMetadata>
      <type>0</type>
      <propertyId>1114117</propertyId>
      <propertyName/>
      <isPinned>true</isPinned>
    </propertyMetadata>
    <propertyMetadata>
      <type>0</type>
      <propertyId>589825</propertyId>
      <propertyName/>
      <isPinned>false</isPinned>
    </propertyMetadata>
    <propertyMetadata>
      <type>0</type>
      <propertyId>1114116</propertyId>
      <propertyName/>
      <isPinned>false</isPinned>
    </propertyMetadata>
    <propertyMetadata>
      <type>0</type>
      <propertyId>14</propertyId>
      <propertyName/>
      <isPinned>true</isPinned>
    </propertyMetadata>
    <propertyMetadata>
      <type>0</type>
      <propertyId>8</propertyId>
      <propertyName/>
      <isPinned>true</isPinned>
    </propertyMetadata>
    <propertyMetadata>
      <type>0</type>
      <propertyId>6</propertyId>
      <propertyName/>
      <isPinned>false</isPinned>
    </propertyMetadata>
    <propertyMetadata>
      <type>0</type>
      <propertyId>1114118</propertyId>
      <propertyName/>
      <isPinned>false</isPinned>
    </propertyMetadata>
    <propertyMetadata>
      <type>0</type>
      <propertyId>1179649</propertyId>
      <propertyName/>
      <isPinned>false</isPinned>
    </propertyMetadata>
    <propertyMetadata>
      <type>0</type>
      <propertyId>655365</propertyId>
      <propertyName/>
      <isPinned>false</isPinned>
    </propertyMetadata>
    <propertyMetadata>
      <type>0</type>
      <propertyId>1</propertyId>
      <propertyName/>
      <isPinned>false</isPinned>
    </propertyMetadata>
    <propertyMetadata>
      <type>0</type>
      <propertyId>0</propertyId>
      <propertyName/>
      <isPinned>true</isPinned>
    </propertyMetadata>
    <propertyMetadata>
      <type>0</type>
      <propertyId>13</propertyId>
      <propertyName/>
      <isPinned>false</isPinned>
    </propertyMetadata>
    <propertyMetadata>
      <type>0</type>
      <propertyId>1179653</propertyId>
      <propertyName/>
      <isPinned>false</isPinned>
    </propertyMetadata>
    <propertyMetadata>
      <type>0</type>
      <propertyId>22</propertyId>
      <propertyName/>
      <isPinned>false</isPinned>
    </propertyMetadata>
  </propertyMetadataList>
  <outs:corruptMetadataWasLost/>
</outs:outSpaceData>
</file>

<file path=customXml/itemProps1.xml><?xml version="1.0" encoding="utf-8"?>
<ds:datastoreItem xmlns:ds="http://schemas.openxmlformats.org/officeDocument/2006/customXml" ds:itemID="{C103413D-026E-42B2-B44B-A958A9369922}">
  <ds:schemaRefs>
    <ds:schemaRef ds:uri="http://schemas.microsoft.com/office/2009/outspace/metadat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608</TotalTime>
  <Words>597</Words>
  <Application>Microsoft Office PowerPoint</Application>
  <PresentationFormat>On-screen Show (4:3)</PresentationFormat>
  <Paragraphs>91</Paragraphs>
  <Slides>21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Flow</vt:lpstr>
      <vt:lpstr>SUSPENSION SYSTEM </vt:lpstr>
      <vt:lpstr>INTRODUCTION</vt:lpstr>
      <vt:lpstr>ROLE OF SUSPENSION SYSTEM</vt:lpstr>
      <vt:lpstr>PRINCIPLE OF SUSPENSION</vt:lpstr>
      <vt:lpstr>DEFINITIONS OF SPRUNG &amp;UNSPRUNG MASS</vt:lpstr>
      <vt:lpstr>WORKING OF SUSPENSION SYSTEM</vt:lpstr>
      <vt:lpstr>Slide 7</vt:lpstr>
      <vt:lpstr>PARTS OF TYPICAL SUSPENSION</vt:lpstr>
      <vt:lpstr>Slide 9</vt:lpstr>
      <vt:lpstr>COMPONENTS OF ANY SUSPENSION</vt:lpstr>
      <vt:lpstr>SPRINGS</vt:lpstr>
      <vt:lpstr>DAMPERS</vt:lpstr>
      <vt:lpstr>Slide 13</vt:lpstr>
      <vt:lpstr>Slide 14</vt:lpstr>
      <vt:lpstr>TYPES OF SUSPENSION</vt:lpstr>
      <vt:lpstr>Slide 16</vt:lpstr>
      <vt:lpstr>ADVANTAGES</vt:lpstr>
      <vt:lpstr>SPECIALISED SUSPENSIONS FORMULA ONE</vt:lpstr>
      <vt:lpstr>MORDERN TECHNOLOGY</vt:lpstr>
      <vt:lpstr>CONCLUSION</vt:lpstr>
      <vt:lpstr> THANKS</vt:lpstr>
    </vt:vector>
  </TitlesOfParts>
  <Manager>KOTAK YASH</Manager>
  <Company>ROYAL MECHANICAL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suspenion system</dc:title>
  <dc:subject>MECHANICAL ENGINEERING</dc:subject>
  <dc:creator>ANSHUL SINGH KUSHWAHA</dc:creator>
  <cp:keywords>ROYAL MECHANICAL</cp:keywords>
  <dc:description>Specially designed for mechanical engineers.</dc:description>
  <dcterms:created xsi:type="dcterms:W3CDTF">2010-02-14T07:12:45Z</dcterms:created>
  <dcterms:modified xsi:type="dcterms:W3CDTF">2011-01-14T15:52:33Z</dcterms:modified>
  <cp:category>POWERPOINT PRESENTATION(PPT)</cp:category>
  <cp:contentType>ENGINEERING PPT</cp:contentType>
  <cp:contentStatus>EXCELLENT</cp:contentStatus>
  <dc:language>ENGLISH</dc:language>
</cp:coreProperties>
</file>